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6" r:id="rId6"/>
    <p:sldId id="267" r:id="rId7"/>
    <p:sldId id="261" r:id="rId8"/>
    <p:sldId id="269" r:id="rId9"/>
    <p:sldId id="262" r:id="rId10"/>
    <p:sldId id="263" r:id="rId11"/>
    <p:sldId id="270" r:id="rId12"/>
    <p:sldId id="26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C990-4057-4BFE-8EB1-C29695670BF0}" type="datetimeFigureOut">
              <a:rPr lang="ru-RU" smtClean="0"/>
              <a:pPr/>
              <a:t>01.10.2022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AB925-BBB5-4B0B-965C-D153CBDC43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C990-4057-4BFE-8EB1-C29695670BF0}" type="datetimeFigureOut">
              <a:rPr lang="ru-RU" smtClean="0"/>
              <a:pPr/>
              <a:t>01.10.2022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AB925-BBB5-4B0B-965C-D153CBDC43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C990-4057-4BFE-8EB1-C29695670BF0}" type="datetimeFigureOut">
              <a:rPr lang="ru-RU" smtClean="0"/>
              <a:pPr/>
              <a:t>01.10.2022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AB925-BBB5-4B0B-965C-D153CBDC43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C990-4057-4BFE-8EB1-C29695670BF0}" type="datetimeFigureOut">
              <a:rPr lang="ru-RU" smtClean="0"/>
              <a:pPr/>
              <a:t>01.10.2022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AB925-BBB5-4B0B-965C-D153CBDC43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C990-4057-4BFE-8EB1-C29695670BF0}" type="datetimeFigureOut">
              <a:rPr lang="ru-RU" smtClean="0"/>
              <a:pPr/>
              <a:t>01.10.2022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AB925-BBB5-4B0B-965C-D153CBDC43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C990-4057-4BFE-8EB1-C29695670BF0}" type="datetimeFigureOut">
              <a:rPr lang="ru-RU" smtClean="0"/>
              <a:pPr/>
              <a:t>01.10.2022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AB925-BBB5-4B0B-965C-D153CBDC43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C990-4057-4BFE-8EB1-C29695670BF0}" type="datetimeFigureOut">
              <a:rPr lang="ru-RU" smtClean="0"/>
              <a:pPr/>
              <a:t>01.10.2022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AB925-BBB5-4B0B-965C-D153CBDC43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C990-4057-4BFE-8EB1-C29695670BF0}" type="datetimeFigureOut">
              <a:rPr lang="ru-RU" smtClean="0"/>
              <a:pPr/>
              <a:t>01.10.2022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AB925-BBB5-4B0B-965C-D153CBDC43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C990-4057-4BFE-8EB1-C29695670BF0}" type="datetimeFigureOut">
              <a:rPr lang="ru-RU" smtClean="0"/>
              <a:pPr/>
              <a:t>01.10.2022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AB925-BBB5-4B0B-965C-D153CBDC43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C990-4057-4BFE-8EB1-C29695670BF0}" type="datetimeFigureOut">
              <a:rPr lang="ru-RU" smtClean="0"/>
              <a:pPr/>
              <a:t>01.10.2022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AB925-BBB5-4B0B-965C-D153CBDC43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C990-4057-4BFE-8EB1-C29695670BF0}" type="datetimeFigureOut">
              <a:rPr lang="ru-RU" smtClean="0"/>
              <a:pPr/>
              <a:t>01.10.2022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AB925-BBB5-4B0B-965C-D153CBDC43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E4C990-4057-4BFE-8EB1-C29695670BF0}" type="datetimeFigureOut">
              <a:rPr lang="ru-RU" smtClean="0"/>
              <a:pPr/>
              <a:t>01.10.2022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AAB925-BBB5-4B0B-965C-D153CBDC438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commons.wikimedia.org/wiki/File:Zincbattery.png?uselang=ru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714356"/>
            <a:ext cx="7772400" cy="1928826"/>
          </a:xfrm>
        </p:spPr>
        <p:txBody>
          <a:bodyPr>
            <a:normAutofit fontScale="90000"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Біріншілік ток көздері.</a:t>
            </a:r>
            <a:br>
              <a:rPr lang="kk-KZ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Марганец-мырыш элементі.</a:t>
            </a:r>
            <a:br>
              <a:rPr lang="kk-KZ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86182" y="3643314"/>
            <a:ext cx="4714908" cy="2643206"/>
          </a:xfrm>
        </p:spPr>
        <p:txBody>
          <a:bodyPr/>
          <a:lstStyle/>
          <a:p>
            <a:pPr algn="l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Кудреева Л.К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Сипаттамасы: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Теориялық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энергия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сиымдылығы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Меншікті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энергия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сиымдылығы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67—99 Вт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сағ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/кг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Меншікті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энергия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тығыздығы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122—263 Вт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сағ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/дм³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ЭҚК: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1,51 В.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Жұмыс істеу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температурасы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−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40-тан +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55 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дейін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Құрғақ элементте жүретін процестер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6072230"/>
          </a:xfrm>
        </p:spPr>
        <p:txBody>
          <a:bodyPr>
            <a:noAutofit/>
          </a:bodyPr>
          <a:lstStyle/>
          <a:p>
            <a:pPr marL="0" indent="261938" algn="just"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Токты пайдалану кезінде электрондар сыртқы тізбек арқылы мырыш электродынан көмірлі білікке келіп түседі. Сонда келесі реакциялар жүреді: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261938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Анод: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Zn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→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Zn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baseline="30000" dirty="0" smtClean="0">
                <a:latin typeface="Times New Roman" pitchFamily="18" charset="0"/>
                <a:cs typeface="Times New Roman" pitchFamily="18" charset="0"/>
              </a:rPr>
              <a:t>2+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+ 2e</a:t>
            </a:r>
            <a:r>
              <a:rPr lang="ru-RU" sz="2000" baseline="30000" dirty="0" smtClean="0">
                <a:latin typeface="Times New Roman" pitchFamily="18" charset="0"/>
                <a:cs typeface="Times New Roman" pitchFamily="18" charset="0"/>
              </a:rPr>
              <a:t>−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261938" algn="just"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Көмірлі білікте электрондар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20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2000" baseline="300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-ион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дарының тотықсыздануына жұмсалады: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261938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Катод: 2H</a:t>
            </a:r>
            <a:r>
              <a:rPr lang="ru-RU" sz="20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2000" baseline="300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+ 2e</a:t>
            </a:r>
            <a:r>
              <a:rPr lang="ru-RU" sz="2000" baseline="30000" dirty="0" smtClean="0">
                <a:latin typeface="Times New Roman" pitchFamily="18" charset="0"/>
                <a:cs typeface="Times New Roman" pitchFamily="18" charset="0"/>
              </a:rPr>
              <a:t>−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→ H</a:t>
            </a:r>
            <a:r>
              <a:rPr lang="ru-RU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+ 2H</a:t>
            </a:r>
            <a:r>
              <a:rPr lang="ru-RU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pPr marL="0" indent="261938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20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2000" baseline="300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иондары электролиттің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ru-RU" sz="20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000" baseline="300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-ион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дарының жартылай протолизі нәтижесінде пайда болады: 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261938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ru-RU" sz="20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000" baseline="300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+ H</a:t>
            </a:r>
            <a:r>
              <a:rPr lang="ru-RU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O ↔ H</a:t>
            </a:r>
            <a:r>
              <a:rPr lang="ru-RU" sz="20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2000" baseline="300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+ NH</a:t>
            </a:r>
            <a:r>
              <a:rPr lang="ru-RU" sz="20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261938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20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2000" baseline="300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-ион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дарының тотықсыздануы кезінде сутегі түзіледі, ол ұшып кете алмағандықтан (корпус герметикалы) көмір біліктің айналасында газ қабатын түзеді (көмірлі электродтың поляризациясы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Ток біртіндеп сөнеді. Сутегінің түзілуін болдырмау үшін көмірлі білікті марганец диоксидінің (MnO</a:t>
            </a:r>
            <a:r>
              <a:rPr lang="kk-KZ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) қабатымен қаптайды. Маргенц диоксидінің қатысында H</a:t>
            </a:r>
            <a:r>
              <a:rPr lang="kk-KZ" sz="20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kk-KZ" sz="2000" baseline="300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-иондары су түзе отырып тотықсызданады: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261938" algn="just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2MnO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+ 2H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+ 2e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−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→ 2MnO (OH) + 2H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261938" algn="just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143668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	Осы әдіспен электродтың поляризациясының алдын алады, ал марганец диоксидін деполяризатор деп атайды.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Электролит NH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Cl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электролиті диссоциацияланады және жартылай протолизденеді. Жалпы алғанда: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2NH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Cl + 2H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 ↔ 2NH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+ 2H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+ 2Cl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−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Катодта түзілген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Zn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2+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иондары ерітіндіге келіп түседі және қиын еритін тұз түзеді: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Zn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2+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+ 2NH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+ 2Cl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−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→ [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Zn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(NH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]Cl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Анод: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Zn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— 2e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−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→ Zn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2+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Катод:  2MnO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+ 2H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+ 2e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−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→ 2MnO (OH) + 2H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pPr marL="0" indent="0" algn="just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Электролит ерітіндісі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Zn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2+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+ 2NH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+ 2Cl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−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+ 2H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O ↔ [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Zn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(NH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]Cl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+ 2H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реакция: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Zn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+ 2MnO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+ 2NH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Cl → 2MnO (OH) + [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Zn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(NH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]Cl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0" indent="0" algn="just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Разрядталу кезінде мырыш стакан ериді. Электролиттің немесе реакция өнімдерінің  ағып кетуін болдырмас үшін мырыш стакан қалың болып жасалады және темірлі қорғаныш қабатымен қапталады.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Біріншілік ХТК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50072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Ток көзі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- әр түрлі құрылғыларды электрлік токпен қамтамасыз етуге арналған аспап.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Ток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көздерін біріншілік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екіншілік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ажыратады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Біріншілік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ток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көздеріне әртүрлі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энергия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түрлерін электр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энергиясына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айналдыратын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аспаптарды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жатқызады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химиялық энергияны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электр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энергиясына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айналдыратын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аккумулятор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Екіншілік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ток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көздері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электр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энергиясын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жасамайды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тек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қажетті параметрлерді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қамтамасыз ету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үшін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түрлендіру мақсатында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кернеу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ток,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кернеудің пульсациясын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т.б.)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жұмыс жасайды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785818"/>
          </a:xfrm>
        </p:spPr>
        <p:txBody>
          <a:bodyPr>
            <a:norm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Біріншілік химиялық ток көздерінің дамуы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643602"/>
          </a:xfrm>
        </p:spPr>
        <p:txBody>
          <a:bodyPr>
            <a:noAutofit/>
          </a:bodyPr>
          <a:lstStyle/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1800 ж.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италиялық ғалым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Вольт 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вольт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бағанасы деп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аталып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кеткен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алғашқы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элемент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батареясының жасалғанын хабарлады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Вольттың жаңалығы электротехниканың дамуына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зор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ықпал етті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Біріншілік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ток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көздерінің өндірісі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1865 ж. француз Ж. Л.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Лекланшенің бастамасымен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жолға қойылған болатын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біріншілік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ток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көзі ретінде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тұзды  электролиттегі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марганец-мырыш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элементін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ұсынды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1880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Ф.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Лаланд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электролиті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қоюлатылған марганец-мырыш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элементін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жасады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1940 ж.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дейін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марганец-мырышты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тұзды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элемент 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қолданылатын бірден-бір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біріншілік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химиялық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ток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көзі болды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XX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ғ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50-жылдары,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нарықта қасиеті жағынан тұзды батарейкалардан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әлдеқайда жақсы сілтілі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марганец-мырыш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элементтері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пайда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болды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Сілтілік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марганец-мырышты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батарейкалардың жалпы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біріншілік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химиялық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ток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көздері өндірісіндегі үлесі жыл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сайын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ұлғайып келеді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Олардың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2001 ж.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өндірісі шамамен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28 млрд.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данаға жуықтады, бұл барлық біріншілік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химиялық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ток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көздері өндірісінің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61 % 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құрайды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XX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ғ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0-ж.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күміс-мырышты,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50-ж. сынап-мырышты,60-ж.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ауалы-мырышты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ток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көздерінің өндірісі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басталды.60 ж.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соңы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мен 70-ж.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басында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меншікті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энергиясы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басқа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ХТК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қарағанда әлдеқайда жоғары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ауалы-мырышты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элементті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санамағанда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)б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олатын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алғашқы литийлі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ток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көздері жасалды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Біріншілік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ХТК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өндірісінде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итийлі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ток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көздерінің  өндіріс көлемі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үлесі жыл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сайын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артуда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571504"/>
          </a:xfrm>
        </p:spPr>
        <p:txBody>
          <a:bodyPr>
            <a:no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Біріншілік </a:t>
            </a:r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ХТК түрлері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572164"/>
          </a:xfrm>
        </p:spPr>
        <p:txBody>
          <a:bodyPr>
            <a:normAutofit fontScale="85000" lnSpcReduction="10000"/>
          </a:bodyPr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Тұзды электролитті марганец-мырышты ток көзі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Сілтілік электролитті марганец-мырышты ток көзі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Сынап-мырышты ток көзі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Сынап-кадмийлі ток көзі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Күміс-мырышты ток көзі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Мыс-мырышты ток көзі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Ауалы-мырышты ток көзі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Қатты катодты және апротонды электролиттегі литийлі біріншілік ХТК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Сұйық немесе ерітілген тотықтырғышты литийлі ток көзі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Қатты электролитті 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од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ты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лити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йлі ток көзі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Тұзды электролитті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марганец-мырышты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элементтер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	Анод </a:t>
            </a:r>
            <a:r>
              <a:rPr lang="ru-RU" sz="2250" dirty="0" err="1" smtClean="0"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 ток </a:t>
            </a:r>
            <a:r>
              <a:rPr lang="ru-RU" sz="2250" dirty="0" err="1" smtClean="0">
                <a:latin typeface="Times New Roman" pitchFamily="18" charset="0"/>
                <a:cs typeface="Times New Roman" pitchFamily="18" charset="0"/>
              </a:rPr>
              <a:t>көзінің 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корпусы </a:t>
            </a:r>
            <a:r>
              <a:rPr lang="ru-RU" sz="2250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50" dirty="0" err="1" smtClean="0">
                <a:latin typeface="Times New Roman" pitchFamily="18" charset="0"/>
                <a:cs typeface="Times New Roman" pitchFamily="18" charset="0"/>
              </a:rPr>
              <a:t>табылатын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50" dirty="0" err="1" smtClean="0">
                <a:latin typeface="Times New Roman" pitchFamily="18" charset="0"/>
                <a:cs typeface="Times New Roman" pitchFamily="18" charset="0"/>
              </a:rPr>
              <a:t>мырыш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, катод </a:t>
            </a:r>
            <a:r>
              <a:rPr lang="ru-RU" sz="2250" dirty="0" err="1" smtClean="0"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50" dirty="0" err="1" smtClean="0">
                <a:latin typeface="Times New Roman" pitchFamily="18" charset="0"/>
                <a:cs typeface="Times New Roman" pitchFamily="18" charset="0"/>
              </a:rPr>
              <a:t>электролитік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 марганец </a:t>
            </a:r>
            <a:r>
              <a:rPr lang="ru-RU" sz="2250" dirty="0" err="1" smtClean="0">
                <a:latin typeface="Times New Roman" pitchFamily="18" charset="0"/>
                <a:cs typeface="Times New Roman" pitchFamily="18" charset="0"/>
              </a:rPr>
              <a:t>диоксиді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5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50" dirty="0" err="1" smtClean="0">
                <a:latin typeface="Times New Roman" pitchFamily="18" charset="0"/>
                <a:cs typeface="Times New Roman" pitchFamily="18" charset="0"/>
              </a:rPr>
              <a:t>химиялық марганец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50" dirty="0" err="1" smtClean="0">
                <a:latin typeface="Times New Roman" pitchFamily="18" charset="0"/>
                <a:cs typeface="Times New Roman" pitchFamily="18" charset="0"/>
              </a:rPr>
              <a:t>диоксиді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, электролит </a:t>
            </a:r>
            <a:r>
              <a:rPr lang="ru-RU" sz="2250" dirty="0" err="1" smtClean="0"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 – аммоний </a:t>
            </a:r>
            <a:r>
              <a:rPr lang="ru-RU" sz="2250" dirty="0" err="1" smtClean="0">
                <a:latin typeface="Times New Roman" pitchFamily="18" charset="0"/>
                <a:cs typeface="Times New Roman" pitchFamily="18" charset="0"/>
              </a:rPr>
              <a:t>хлориді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50" dirty="0" err="1" smtClean="0">
                <a:latin typeface="Times New Roman" pitchFamily="18" charset="0"/>
                <a:cs typeface="Times New Roman" pitchFamily="18" charset="0"/>
              </a:rPr>
              <a:t>мырыш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50" dirty="0" err="1" smtClean="0">
                <a:latin typeface="Times New Roman" pitchFamily="18" charset="0"/>
                <a:cs typeface="Times New Roman" pitchFamily="18" charset="0"/>
              </a:rPr>
              <a:t>хлориді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5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50" dirty="0" err="1" smtClean="0">
                <a:latin typeface="Times New Roman" pitchFamily="18" charset="0"/>
                <a:cs typeface="Times New Roman" pitchFamily="18" charset="0"/>
              </a:rPr>
              <a:t>аммоний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50" dirty="0" err="1" smtClean="0">
                <a:latin typeface="Times New Roman" pitchFamily="18" charset="0"/>
                <a:cs typeface="Times New Roman" pitchFamily="18" charset="0"/>
              </a:rPr>
              <a:t>хлоридінің мырыш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50" dirty="0" err="1" smtClean="0">
                <a:latin typeface="Times New Roman" pitchFamily="18" charset="0"/>
                <a:cs typeface="Times New Roman" pitchFamily="18" charset="0"/>
              </a:rPr>
              <a:t>хлоридімен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50" dirty="0" err="1" smtClean="0">
                <a:latin typeface="Times New Roman" pitchFamily="18" charset="0"/>
                <a:cs typeface="Times New Roman" pitchFamily="18" charset="0"/>
              </a:rPr>
              <a:t>қоспасы қолданылады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. Электролит не </a:t>
            </a:r>
            <a:r>
              <a:rPr lang="ru-RU" sz="2250" dirty="0" err="1" smtClean="0">
                <a:latin typeface="Times New Roman" pitchFamily="18" charset="0"/>
                <a:cs typeface="Times New Roman" pitchFamily="18" charset="0"/>
              </a:rPr>
              <a:t>қоюлатылған күйде 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50" dirty="0" err="1" smtClean="0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50" dirty="0" err="1" smtClean="0">
                <a:latin typeface="Times New Roman" pitchFamily="18" charset="0"/>
                <a:cs typeface="Times New Roman" pitchFamily="18" charset="0"/>
              </a:rPr>
              <a:t>ұсақ кеуекті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50" dirty="0" err="1" smtClean="0">
                <a:latin typeface="Times New Roman" pitchFamily="18" charset="0"/>
                <a:cs typeface="Times New Roman" pitchFamily="18" charset="0"/>
              </a:rPr>
              <a:t>сепаратордың кеуегінде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50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50" dirty="0" err="1" smtClean="0">
                <a:latin typeface="Times New Roman" pitchFamily="18" charset="0"/>
                <a:cs typeface="Times New Roman" pitchFamily="18" charset="0"/>
              </a:rPr>
              <a:t>Жылдамдықты немесе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50" dirty="0" err="1" smtClean="0">
                <a:latin typeface="Times New Roman" pitchFamily="18" charset="0"/>
                <a:cs typeface="Times New Roman" pitchFamily="18" charset="0"/>
              </a:rPr>
              <a:t>коррозияны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50" dirty="0" err="1" smtClean="0">
                <a:latin typeface="Times New Roman" pitchFamily="18" charset="0"/>
                <a:cs typeface="Times New Roman" pitchFamily="18" charset="0"/>
              </a:rPr>
              <a:t>азайту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50" dirty="0" err="1" smtClean="0">
                <a:latin typeface="Times New Roman" pitchFamily="18" charset="0"/>
                <a:cs typeface="Times New Roman" pitchFamily="18" charset="0"/>
              </a:rPr>
              <a:t>үшін мырышқа және электролитке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50" dirty="0" err="1" smtClean="0">
                <a:latin typeface="Times New Roman" pitchFamily="18" charset="0"/>
                <a:cs typeface="Times New Roman" pitchFamily="18" charset="0"/>
              </a:rPr>
              <a:t>коррозияның ингибиторын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50" dirty="0" err="1" smtClean="0">
                <a:latin typeface="Times New Roman" pitchFamily="18" charset="0"/>
                <a:cs typeface="Times New Roman" pitchFamily="18" charset="0"/>
              </a:rPr>
              <a:t>қосады.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50" dirty="0" err="1" smtClean="0">
                <a:latin typeface="Times New Roman" pitchFamily="18" charset="0"/>
                <a:cs typeface="Times New Roman" pitchFamily="18" charset="0"/>
              </a:rPr>
              <a:t>Бұл батареялардың артықшылығына құнының төмендігі және шығарылатын өлшемтүрлерінің көптігі, 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ал </a:t>
            </a:r>
            <a:r>
              <a:rPr lang="ru-RU" sz="2250" dirty="0" err="1" smtClean="0">
                <a:latin typeface="Times New Roman" pitchFamily="18" charset="0"/>
                <a:cs typeface="Times New Roman" pitchFamily="18" charset="0"/>
              </a:rPr>
              <a:t>кемшілігіне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50" dirty="0" err="1" smtClean="0">
                <a:latin typeface="Times New Roman" pitchFamily="18" charset="0"/>
                <a:cs typeface="Times New Roman" pitchFamily="18" charset="0"/>
              </a:rPr>
              <a:t>разрядтық қисығының төмендеуі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50" dirty="0" err="1" smtClean="0">
                <a:latin typeface="Times New Roman" pitchFamily="18" charset="0"/>
                <a:cs typeface="Times New Roman" pitchFamily="18" charset="0"/>
              </a:rPr>
              <a:t>салыстырмалы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50" dirty="0" err="1" smtClean="0">
                <a:latin typeface="Times New Roman" pitchFamily="18" charset="0"/>
                <a:cs typeface="Times New Roman" pitchFamily="18" charset="0"/>
              </a:rPr>
              <a:t>меншікті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50" dirty="0" err="1" smtClean="0">
                <a:latin typeface="Times New Roman" pitchFamily="18" charset="0"/>
                <a:cs typeface="Times New Roman" pitchFamily="18" charset="0"/>
              </a:rPr>
              <a:t>энергиясының  төмендігі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50" dirty="0" err="1" smtClean="0">
                <a:latin typeface="Times New Roman" pitchFamily="18" charset="0"/>
                <a:cs typeface="Times New Roman" pitchFamily="18" charset="0"/>
              </a:rPr>
              <a:t>жоғары жүктеме 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250" dirty="0" err="1" smtClean="0">
                <a:latin typeface="Times New Roman" pitchFamily="18" charset="0"/>
                <a:cs typeface="Times New Roman" pitchFamily="18" charset="0"/>
              </a:rPr>
              <a:t>төмен температурада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50" dirty="0" err="1" smtClean="0">
                <a:latin typeface="Times New Roman" pitchFamily="18" charset="0"/>
                <a:cs typeface="Times New Roman" pitchFamily="18" charset="0"/>
              </a:rPr>
              <a:t>сипаттамаларының өте төмендеп кетуі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50" dirty="0" err="1" smtClean="0">
                <a:latin typeface="Times New Roman" pitchFamily="18" charset="0"/>
                <a:cs typeface="Times New Roman" pitchFamily="18" charset="0"/>
              </a:rPr>
              <a:t>жатады</a:t>
            </a:r>
            <a:r>
              <a:rPr lang="ru-RU" sz="225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25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Сілтілік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электролитті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марганец-мырышты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элементтер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Анод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ұнтақ тәрізді мырыш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ал катод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–марганец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диоксиді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қызмет етеді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Электролит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гель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түріндегі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матрицадағы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пайдаланылады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Анод пен электролит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құрамына коррозияның ингибиторын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қосады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Тұзды электролитті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марганец-мырышты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элементтермен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салыстырғанда  сілтілік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электролитті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марганец-мырышты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батарейкалар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жоғары сыйымдылық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меншікті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энергияға йе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әсіресе жоғары жүктеме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төмен температурада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Бірақ олардың құны әлдеқайда қымбат.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58204" cy="571504"/>
          </a:xfrm>
        </p:spPr>
        <p:txBody>
          <a:bodyPr>
            <a:normAutofit fontScale="90000"/>
          </a:bodyPr>
          <a:lstStyle/>
          <a:p>
            <a:pPr algn="ctr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Марганец-мырышты ток көзі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57158" y="785794"/>
            <a:ext cx="3500462" cy="5857916"/>
          </a:xfrm>
        </p:spPr>
        <p:txBody>
          <a:bodyPr>
            <a:noAutofit/>
          </a:bodyPr>
          <a:lstStyle/>
          <a:p>
            <a:pPr algn="just"/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Марганец-мырышты элемент, сондай-ақ Лекланше элементі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—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бұл катоды-марганец диоксидінің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MnO</a:t>
            </a:r>
            <a:r>
              <a:rPr lang="ru-RU" sz="16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(пиролюзит)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графитпен қоспасы (9,5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%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 дай), электролиті-аммоний хлоридінің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ru-RU" sz="1600" b="1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Cl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ерітіндісі, ал аноды-металдық мырыш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Zn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болып келетін біріншілік химиялық ток көзі. Алғашқы марганец-мырыш элемен-тін 1865ж. Лекланше құрастырған болатын. Қазіргі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кезеңде тасымалданатын құрылғыларда кеңінен қолданылатын ең танымал біріншілік элемент(бір рет қолданылатын батарея) болып табылады. Бастапқыда элементтер сұйық электролитпен толтырылды. Кейіннен электролитті крахмалды заттармен қоюландыра бастады - бұл электролиттің ағып кетуіне жол бермейтін құрғақ элементтер деп аталатын ыңғайлы ток көздерін жасауға мүмкіндік берді.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14810" y="1285860"/>
            <a:ext cx="4357718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85000" lnSpcReduction="20000"/>
          </a:bodyPr>
          <a:lstStyle/>
          <a:p>
            <a:pPr marL="0" indent="261938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Құрғақ элементте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электрод ретінде мырыш стакан мен көмірлі білік қолданылады. Сондықтан құрғақ элементті тағы да көмірлі-мырышты элемент деп те атайды. Оң электрод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«+»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көмірлі білік, ал теріс электрод-мырыш стакан болып табылады.   Көмірлі білік маргенц диоксидінің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MnO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2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көмірмен (күйе) қоспасымен қапталған. Электролит ретінде крахмалмен немесе ұнмен қоюлатылған(бұл электролиттің ағып кетпеуі үшін және элементті сақтау және эксплуатациялау кезінде құрғап кетпеуі үшін қажет) аз мөлшердегі мырыш хлориді ZnCl</a:t>
            </a:r>
            <a:r>
              <a:rPr lang="kk-KZ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қосылған аммоний хлоридін қолданады. Бірақ сонда да элементті дұрыс эксплуатацияламағанда немесе өте ұзақ сақтағанда электролит ағып немесе құрғап кетуі мүмкін.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5543560" cy="798496"/>
          </a:xfrm>
        </p:spPr>
        <p:txBody>
          <a:bodyPr>
            <a:normAutofit/>
          </a:bodyPr>
          <a:lstStyle/>
          <a:p>
            <a:pPr algn="ctr"/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Элементтің құрылысы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14282" y="1435100"/>
            <a:ext cx="3429024" cy="4691063"/>
          </a:xfrm>
        </p:spPr>
        <p:txBody>
          <a:bodyPr>
            <a:normAutofit/>
          </a:bodyPr>
          <a:lstStyle/>
          <a:p>
            <a:r>
              <a:rPr lang="ru-RU" sz="2100" i="1" dirty="0" err="1">
                <a:latin typeface="Times New Roman" pitchFamily="18" charset="0"/>
                <a:cs typeface="Times New Roman" pitchFamily="18" charset="0"/>
              </a:rPr>
              <a:t>Марган</a:t>
            </a:r>
            <a:r>
              <a:rPr lang="kk-KZ" sz="2100" i="1" dirty="0">
                <a:latin typeface="Times New Roman" pitchFamily="18" charset="0"/>
                <a:cs typeface="Times New Roman" pitchFamily="18" charset="0"/>
              </a:rPr>
              <a:t>ец</a:t>
            </a:r>
            <a:r>
              <a:rPr lang="ru-RU" sz="2100" i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2100" i="1" dirty="0">
                <a:latin typeface="Times New Roman" pitchFamily="18" charset="0"/>
                <a:cs typeface="Times New Roman" pitchFamily="18" charset="0"/>
              </a:rPr>
              <a:t>мырышты </a:t>
            </a:r>
            <a:r>
              <a:rPr lang="ru-RU" sz="2100" i="1" dirty="0">
                <a:latin typeface="Times New Roman" pitchFamily="18" charset="0"/>
                <a:cs typeface="Times New Roman" pitchFamily="18" charset="0"/>
              </a:rPr>
              <a:t>элемент.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(1) — метал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л қалпақша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(2) — </a:t>
            </a:r>
            <a:r>
              <a:rPr lang="ru-RU" sz="2000" u="sng" dirty="0">
                <a:latin typeface="Times New Roman" pitchFamily="18" charset="0"/>
                <a:cs typeface="Times New Roman" pitchFamily="18" charset="0"/>
              </a:rPr>
              <a:t>графит</a:t>
            </a:r>
            <a:r>
              <a:rPr lang="kk-KZ" sz="2000" u="sng" dirty="0">
                <a:latin typeface="Times New Roman" pitchFamily="18" charset="0"/>
                <a:cs typeface="Times New Roman" pitchFamily="18" charset="0"/>
              </a:rPr>
              <a:t>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электрод («+»),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(3) — </a:t>
            </a:r>
            <a:r>
              <a:rPr lang="kk-KZ" sz="2000" u="sng" dirty="0">
                <a:latin typeface="Times New Roman" pitchFamily="18" charset="0"/>
                <a:cs typeface="Times New Roman" pitchFamily="18" charset="0"/>
              </a:rPr>
              <a:t>мырыш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стакан («—»),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(4) —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марганец оксиді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(5) — электролит,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(6) — металл контакт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https://upload.wikimedia.org/wikipedia/commons/thumb/a/af/Zincbattery.png/300px-Zincbattery.pn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786182" y="1428736"/>
            <a:ext cx="5143536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</TotalTime>
  <Words>558</Words>
  <Application>Microsoft Office PowerPoint</Application>
  <PresentationFormat>Экран (4:3)</PresentationFormat>
  <Paragraphs>57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Тема Office</vt:lpstr>
      <vt:lpstr>  Біріншілік ток көздері. Марганец-мырыш элементі. </vt:lpstr>
      <vt:lpstr>Біріншілік ХТК</vt:lpstr>
      <vt:lpstr>Біріншілік химиялық ток көздерінің дамуы</vt:lpstr>
      <vt:lpstr> Біріншілік ХТК түрлері </vt:lpstr>
      <vt:lpstr>Тұзды электролитті марганец-мырышты элементтер</vt:lpstr>
      <vt:lpstr>Сілтілік электролитті марганец-мырышты элементтер</vt:lpstr>
      <vt:lpstr>Марганец-мырышты ток көзі</vt:lpstr>
      <vt:lpstr>Презентация PowerPoint</vt:lpstr>
      <vt:lpstr>Элементтің құрылысы </vt:lpstr>
      <vt:lpstr>Сипаттамасы: </vt:lpstr>
      <vt:lpstr>Құрғақ элементте жүретін процестер  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Біріншілік ток көздері. Марганец-мырыш элементі. Жезқазғандағы марганец-мырыш элементі өндірісі</dc:title>
  <dc:creator>Kanipa</dc:creator>
  <cp:lastModifiedBy>Кудреева Лейла</cp:lastModifiedBy>
  <cp:revision>44</cp:revision>
  <dcterms:created xsi:type="dcterms:W3CDTF">2015-10-25T19:22:27Z</dcterms:created>
  <dcterms:modified xsi:type="dcterms:W3CDTF">2022-10-01T09:26:16Z</dcterms:modified>
</cp:coreProperties>
</file>